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40" r:id="rId5"/>
  </p:sldMasterIdLst>
  <p:notesMasterIdLst>
    <p:notesMasterId r:id="rId9"/>
  </p:notesMasterIdLst>
  <p:handoutMasterIdLst>
    <p:handoutMasterId r:id="rId10"/>
  </p:handoutMasterIdLst>
  <p:sldIdLst>
    <p:sldId id="571" r:id="rId6"/>
    <p:sldId id="601" r:id="rId7"/>
    <p:sldId id="60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say Williams" initials="LW" lastIdx="5" clrIdx="0">
    <p:extLst/>
  </p:cmAuthor>
  <p:cmAuthor id="2" name="Lisa Greaves" initials="LG" lastIdx="1" clrIdx="1">
    <p:extLst/>
  </p:cmAuthor>
  <p:cmAuthor id="3" name="Tony Schweizer" initials="TS" lastIdx="2" clrIdx="2">
    <p:extLst/>
  </p:cmAuthor>
  <p:cmAuthor id="4" name="Katie Enriquez" initials="KE" lastIdx="2" clrIdx="3">
    <p:extLst/>
  </p:cmAuthor>
  <p:cmAuthor id="5" name="Katie Kiewlicz" initials="KK" lastIdx="3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F1F7"/>
    <a:srgbClr val="DCE6F2"/>
    <a:srgbClr val="29130F"/>
    <a:srgbClr val="407F4C"/>
    <a:srgbClr val="B9FE3E"/>
    <a:srgbClr val="E7E7E7"/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8467" autoAdjust="0"/>
  </p:normalViewPr>
  <p:slideViewPr>
    <p:cSldViewPr snapToGrid="0">
      <p:cViewPr>
        <p:scale>
          <a:sx n="54" d="100"/>
          <a:sy n="54" d="100"/>
        </p:scale>
        <p:origin x="-1784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9" d="100"/>
        <a:sy n="5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5010C2-7890-0345-BB2A-B48A24203BD0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11242529-ED5D-1040-A087-0D657E104BB3}">
      <dgm:prSet phldrT="[Text]"/>
      <dgm:spPr/>
      <dgm:t>
        <a:bodyPr/>
        <a:lstStyle/>
        <a:p>
          <a:r>
            <a:rPr lang="en-US" dirty="0" smtClean="0"/>
            <a:t>Government buy-in</a:t>
          </a:r>
          <a:endParaRPr lang="en-US" dirty="0"/>
        </a:p>
      </dgm:t>
    </dgm:pt>
    <dgm:pt modelId="{003D5964-F3C6-DF47-8025-C49DA1EF6683}" type="parTrans" cxnId="{8A881E42-9E17-904B-B0F4-BD2702001609}">
      <dgm:prSet/>
      <dgm:spPr/>
      <dgm:t>
        <a:bodyPr/>
        <a:lstStyle/>
        <a:p>
          <a:endParaRPr lang="en-US"/>
        </a:p>
      </dgm:t>
    </dgm:pt>
    <dgm:pt modelId="{297E8DF9-C0AE-FD4A-89EC-5DBD542227E9}" type="sibTrans" cxnId="{8A881E42-9E17-904B-B0F4-BD2702001609}">
      <dgm:prSet/>
      <dgm:spPr/>
      <dgm:t>
        <a:bodyPr/>
        <a:lstStyle/>
        <a:p>
          <a:endParaRPr lang="en-US"/>
        </a:p>
      </dgm:t>
    </dgm:pt>
    <dgm:pt modelId="{1DBF493E-3AAE-814E-924C-C7CD2E33AAD0}">
      <dgm:prSet phldrT="[Text]"/>
      <dgm:spPr/>
      <dgm:t>
        <a:bodyPr/>
        <a:lstStyle/>
        <a:p>
          <a:r>
            <a:rPr lang="en-US" dirty="0" smtClean="0"/>
            <a:t>Situational analysis</a:t>
          </a:r>
          <a:endParaRPr lang="en-US" dirty="0"/>
        </a:p>
      </dgm:t>
    </dgm:pt>
    <dgm:pt modelId="{22AB6AD0-0661-5B4C-96A9-691F05F51266}" type="parTrans" cxnId="{CD45A515-4800-974E-8A2D-402C66621730}">
      <dgm:prSet/>
      <dgm:spPr/>
      <dgm:t>
        <a:bodyPr/>
        <a:lstStyle/>
        <a:p>
          <a:endParaRPr lang="en-US"/>
        </a:p>
      </dgm:t>
    </dgm:pt>
    <dgm:pt modelId="{8E3E67B9-F81A-9A4D-956E-7897460B3CB0}" type="sibTrans" cxnId="{CD45A515-4800-974E-8A2D-402C66621730}">
      <dgm:prSet/>
      <dgm:spPr/>
      <dgm:t>
        <a:bodyPr/>
        <a:lstStyle/>
        <a:p>
          <a:endParaRPr lang="en-US"/>
        </a:p>
      </dgm:t>
    </dgm:pt>
    <dgm:pt modelId="{9C4D374A-6751-DE48-A5B9-4F4E2F2B3999}">
      <dgm:prSet phldrT="[Text]"/>
      <dgm:spPr/>
      <dgm:t>
        <a:bodyPr/>
        <a:lstStyle/>
        <a:p>
          <a:r>
            <a:rPr lang="en-US" dirty="0" smtClean="0"/>
            <a:t>Priority setting / budgeting</a:t>
          </a:r>
          <a:endParaRPr lang="en-US" dirty="0"/>
        </a:p>
      </dgm:t>
    </dgm:pt>
    <dgm:pt modelId="{2406C52E-6200-6842-B0AC-1E4BF0BA6CF0}" type="parTrans" cxnId="{41415576-879C-B349-8268-DE2F74C9C399}">
      <dgm:prSet/>
      <dgm:spPr/>
      <dgm:t>
        <a:bodyPr/>
        <a:lstStyle/>
        <a:p>
          <a:endParaRPr lang="en-US"/>
        </a:p>
      </dgm:t>
    </dgm:pt>
    <dgm:pt modelId="{A2A98865-4DA3-0144-A2E2-D1B35B181B04}" type="sibTrans" cxnId="{41415576-879C-B349-8268-DE2F74C9C399}">
      <dgm:prSet/>
      <dgm:spPr/>
      <dgm:t>
        <a:bodyPr/>
        <a:lstStyle/>
        <a:p>
          <a:endParaRPr lang="en-US"/>
        </a:p>
      </dgm:t>
    </dgm:pt>
    <dgm:pt modelId="{A328C4B8-69FD-FA48-90F9-5FB57BEA4596}">
      <dgm:prSet phldrT="[Text]"/>
      <dgm:spPr/>
      <dgm:t>
        <a:bodyPr/>
        <a:lstStyle/>
        <a:p>
          <a:r>
            <a:rPr lang="en-US" dirty="0" smtClean="0"/>
            <a:t>Implementation</a:t>
          </a:r>
          <a:endParaRPr lang="en-US" dirty="0"/>
        </a:p>
      </dgm:t>
    </dgm:pt>
    <dgm:pt modelId="{F7244F31-9445-1E4F-8455-DBCAB908DB85}" type="parTrans" cxnId="{2D967FEF-B379-CC46-A353-4681F9D403A9}">
      <dgm:prSet/>
      <dgm:spPr/>
      <dgm:t>
        <a:bodyPr/>
        <a:lstStyle/>
        <a:p>
          <a:endParaRPr lang="en-US"/>
        </a:p>
      </dgm:t>
    </dgm:pt>
    <dgm:pt modelId="{5B7A19FE-9FB1-7E4C-B6B5-92E7437780B4}" type="sibTrans" cxnId="{2D967FEF-B379-CC46-A353-4681F9D403A9}">
      <dgm:prSet/>
      <dgm:spPr/>
      <dgm:t>
        <a:bodyPr/>
        <a:lstStyle/>
        <a:p>
          <a:endParaRPr lang="en-US"/>
        </a:p>
      </dgm:t>
    </dgm:pt>
    <dgm:pt modelId="{4FF44CB3-FD35-D742-9C2E-9301F357125F}">
      <dgm:prSet phldrT="[Text]"/>
      <dgm:spPr/>
      <dgm:t>
        <a:bodyPr/>
        <a:lstStyle/>
        <a:p>
          <a:r>
            <a:rPr lang="en-US" dirty="0" smtClean="0"/>
            <a:t>Monitoring, evaluation &amp; </a:t>
          </a:r>
          <a:r>
            <a:rPr lang="en-US" smtClean="0"/>
            <a:t>reseach</a:t>
          </a:r>
          <a:endParaRPr lang="en-US" dirty="0"/>
        </a:p>
      </dgm:t>
    </dgm:pt>
    <dgm:pt modelId="{AB25430B-EF98-2A44-8968-B2A422F25325}" type="parTrans" cxnId="{2CE4BB8C-A2B5-4045-8C0F-C534200470A3}">
      <dgm:prSet/>
      <dgm:spPr/>
      <dgm:t>
        <a:bodyPr/>
        <a:lstStyle/>
        <a:p>
          <a:endParaRPr lang="en-US"/>
        </a:p>
      </dgm:t>
    </dgm:pt>
    <dgm:pt modelId="{EC37818F-7CA9-BE4B-8BC5-73AB3959878A}" type="sibTrans" cxnId="{2CE4BB8C-A2B5-4045-8C0F-C534200470A3}">
      <dgm:prSet/>
      <dgm:spPr/>
      <dgm:t>
        <a:bodyPr/>
        <a:lstStyle/>
        <a:p>
          <a:endParaRPr lang="en-US"/>
        </a:p>
      </dgm:t>
    </dgm:pt>
    <dgm:pt modelId="{42B4D2E0-0C88-7F49-A036-4D0672940B40}" type="pres">
      <dgm:prSet presAssocID="{375010C2-7890-0345-BB2A-B48A24203BD0}" presName="CompostProcess" presStyleCnt="0">
        <dgm:presLayoutVars>
          <dgm:dir/>
          <dgm:resizeHandles val="exact"/>
        </dgm:presLayoutVars>
      </dgm:prSet>
      <dgm:spPr/>
    </dgm:pt>
    <dgm:pt modelId="{D94DAB5F-5CEB-1141-AC37-C7521F498E27}" type="pres">
      <dgm:prSet presAssocID="{375010C2-7890-0345-BB2A-B48A24203BD0}" presName="arrow" presStyleLbl="bgShp" presStyleIdx="0" presStyleCnt="1"/>
      <dgm:spPr/>
    </dgm:pt>
    <dgm:pt modelId="{16AAD1C9-56FB-0C46-A819-7B78A0483D63}" type="pres">
      <dgm:prSet presAssocID="{375010C2-7890-0345-BB2A-B48A24203BD0}" presName="linearProcess" presStyleCnt="0"/>
      <dgm:spPr/>
    </dgm:pt>
    <dgm:pt modelId="{13C60E9F-27FD-5544-A465-623A772CD505}" type="pres">
      <dgm:prSet presAssocID="{11242529-ED5D-1040-A087-0D657E104BB3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22F8F5-C838-FF4D-B18B-4152CA785E50}" type="pres">
      <dgm:prSet presAssocID="{297E8DF9-C0AE-FD4A-89EC-5DBD542227E9}" presName="sibTrans" presStyleCnt="0"/>
      <dgm:spPr/>
    </dgm:pt>
    <dgm:pt modelId="{E77C6C5C-04D9-AF49-AD16-B8460BC83412}" type="pres">
      <dgm:prSet presAssocID="{1DBF493E-3AAE-814E-924C-C7CD2E33AAD0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F7F861-8D12-BA42-9881-F8D85B178A11}" type="pres">
      <dgm:prSet presAssocID="{8E3E67B9-F81A-9A4D-956E-7897460B3CB0}" presName="sibTrans" presStyleCnt="0"/>
      <dgm:spPr/>
    </dgm:pt>
    <dgm:pt modelId="{BFC8975B-34CD-7246-8043-9B0250236E33}" type="pres">
      <dgm:prSet presAssocID="{9C4D374A-6751-DE48-A5B9-4F4E2F2B39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D71D42-D98E-0E4A-B39C-DC89D6664D0F}" type="pres">
      <dgm:prSet presAssocID="{A2A98865-4DA3-0144-A2E2-D1B35B181B04}" presName="sibTrans" presStyleCnt="0"/>
      <dgm:spPr/>
    </dgm:pt>
    <dgm:pt modelId="{8645750A-3147-CA4C-9744-A9A701DEBBFA}" type="pres">
      <dgm:prSet presAssocID="{A328C4B8-69FD-FA48-90F9-5FB57BEA4596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C47D24-CD0D-4B43-A46B-DE34981B00DC}" type="pres">
      <dgm:prSet presAssocID="{5B7A19FE-9FB1-7E4C-B6B5-92E7437780B4}" presName="sibTrans" presStyleCnt="0"/>
      <dgm:spPr/>
    </dgm:pt>
    <dgm:pt modelId="{B69FAD40-470E-7F4D-83E1-2C72886A96B3}" type="pres">
      <dgm:prSet presAssocID="{4FF44CB3-FD35-D742-9C2E-9301F357125F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47A1CC-191C-F44A-B489-80B127765C83}" type="presOf" srcId="{A328C4B8-69FD-FA48-90F9-5FB57BEA4596}" destId="{8645750A-3147-CA4C-9744-A9A701DEBBFA}" srcOrd="0" destOrd="0" presId="urn:microsoft.com/office/officeart/2005/8/layout/hProcess9"/>
    <dgm:cxn modelId="{CD45A515-4800-974E-8A2D-402C66621730}" srcId="{375010C2-7890-0345-BB2A-B48A24203BD0}" destId="{1DBF493E-3AAE-814E-924C-C7CD2E33AAD0}" srcOrd="1" destOrd="0" parTransId="{22AB6AD0-0661-5B4C-96A9-691F05F51266}" sibTransId="{8E3E67B9-F81A-9A4D-956E-7897460B3CB0}"/>
    <dgm:cxn modelId="{8A881E42-9E17-904B-B0F4-BD2702001609}" srcId="{375010C2-7890-0345-BB2A-B48A24203BD0}" destId="{11242529-ED5D-1040-A087-0D657E104BB3}" srcOrd="0" destOrd="0" parTransId="{003D5964-F3C6-DF47-8025-C49DA1EF6683}" sibTransId="{297E8DF9-C0AE-FD4A-89EC-5DBD542227E9}"/>
    <dgm:cxn modelId="{A5568E96-0C4A-864F-A3F1-F6636BD25E88}" type="presOf" srcId="{375010C2-7890-0345-BB2A-B48A24203BD0}" destId="{42B4D2E0-0C88-7F49-A036-4D0672940B40}" srcOrd="0" destOrd="0" presId="urn:microsoft.com/office/officeart/2005/8/layout/hProcess9"/>
    <dgm:cxn modelId="{2D967FEF-B379-CC46-A353-4681F9D403A9}" srcId="{375010C2-7890-0345-BB2A-B48A24203BD0}" destId="{A328C4B8-69FD-FA48-90F9-5FB57BEA4596}" srcOrd="3" destOrd="0" parTransId="{F7244F31-9445-1E4F-8455-DBCAB908DB85}" sibTransId="{5B7A19FE-9FB1-7E4C-B6B5-92E7437780B4}"/>
    <dgm:cxn modelId="{D89B050F-180D-134D-9B90-2315C53278A1}" type="presOf" srcId="{11242529-ED5D-1040-A087-0D657E104BB3}" destId="{13C60E9F-27FD-5544-A465-623A772CD505}" srcOrd="0" destOrd="0" presId="urn:microsoft.com/office/officeart/2005/8/layout/hProcess9"/>
    <dgm:cxn modelId="{2CE4BB8C-A2B5-4045-8C0F-C534200470A3}" srcId="{375010C2-7890-0345-BB2A-B48A24203BD0}" destId="{4FF44CB3-FD35-D742-9C2E-9301F357125F}" srcOrd="4" destOrd="0" parTransId="{AB25430B-EF98-2A44-8968-B2A422F25325}" sibTransId="{EC37818F-7CA9-BE4B-8BC5-73AB3959878A}"/>
    <dgm:cxn modelId="{454A3C96-4783-F94F-88D4-7EB8C180A1D4}" type="presOf" srcId="{1DBF493E-3AAE-814E-924C-C7CD2E33AAD0}" destId="{E77C6C5C-04D9-AF49-AD16-B8460BC83412}" srcOrd="0" destOrd="0" presId="urn:microsoft.com/office/officeart/2005/8/layout/hProcess9"/>
    <dgm:cxn modelId="{41415576-879C-B349-8268-DE2F74C9C399}" srcId="{375010C2-7890-0345-BB2A-B48A24203BD0}" destId="{9C4D374A-6751-DE48-A5B9-4F4E2F2B3999}" srcOrd="2" destOrd="0" parTransId="{2406C52E-6200-6842-B0AC-1E4BF0BA6CF0}" sibTransId="{A2A98865-4DA3-0144-A2E2-D1B35B181B04}"/>
    <dgm:cxn modelId="{415F89BD-00EF-BA49-8014-1FAC881E341F}" type="presOf" srcId="{4FF44CB3-FD35-D742-9C2E-9301F357125F}" destId="{B69FAD40-470E-7F4D-83E1-2C72886A96B3}" srcOrd="0" destOrd="0" presId="urn:microsoft.com/office/officeart/2005/8/layout/hProcess9"/>
    <dgm:cxn modelId="{FD146525-A27F-5F46-8A73-C539449B6B26}" type="presOf" srcId="{9C4D374A-6751-DE48-A5B9-4F4E2F2B3999}" destId="{BFC8975B-34CD-7246-8043-9B0250236E33}" srcOrd="0" destOrd="0" presId="urn:microsoft.com/office/officeart/2005/8/layout/hProcess9"/>
    <dgm:cxn modelId="{178F5159-D59F-704E-AEE8-0E0F7E74302F}" type="presParOf" srcId="{42B4D2E0-0C88-7F49-A036-4D0672940B40}" destId="{D94DAB5F-5CEB-1141-AC37-C7521F498E27}" srcOrd="0" destOrd="0" presId="urn:microsoft.com/office/officeart/2005/8/layout/hProcess9"/>
    <dgm:cxn modelId="{A2011477-A9DD-104C-A818-7C558FA6EB74}" type="presParOf" srcId="{42B4D2E0-0C88-7F49-A036-4D0672940B40}" destId="{16AAD1C9-56FB-0C46-A819-7B78A0483D63}" srcOrd="1" destOrd="0" presId="urn:microsoft.com/office/officeart/2005/8/layout/hProcess9"/>
    <dgm:cxn modelId="{4AC69B71-A3FA-3F42-8A5E-5BC0BAEA7202}" type="presParOf" srcId="{16AAD1C9-56FB-0C46-A819-7B78A0483D63}" destId="{13C60E9F-27FD-5544-A465-623A772CD505}" srcOrd="0" destOrd="0" presId="urn:microsoft.com/office/officeart/2005/8/layout/hProcess9"/>
    <dgm:cxn modelId="{DFE09DC9-F0A2-974A-ADDB-F38B997147CE}" type="presParOf" srcId="{16AAD1C9-56FB-0C46-A819-7B78A0483D63}" destId="{AB22F8F5-C838-FF4D-B18B-4152CA785E50}" srcOrd="1" destOrd="0" presId="urn:microsoft.com/office/officeart/2005/8/layout/hProcess9"/>
    <dgm:cxn modelId="{13D610C3-28B6-BC41-B041-6F4399834FE2}" type="presParOf" srcId="{16AAD1C9-56FB-0C46-A819-7B78A0483D63}" destId="{E77C6C5C-04D9-AF49-AD16-B8460BC83412}" srcOrd="2" destOrd="0" presId="urn:microsoft.com/office/officeart/2005/8/layout/hProcess9"/>
    <dgm:cxn modelId="{570EC6A1-F1F6-BD46-9EFF-3079E8EBD970}" type="presParOf" srcId="{16AAD1C9-56FB-0C46-A819-7B78A0483D63}" destId="{1BF7F861-8D12-BA42-9881-F8D85B178A11}" srcOrd="3" destOrd="0" presId="urn:microsoft.com/office/officeart/2005/8/layout/hProcess9"/>
    <dgm:cxn modelId="{4DE0B2B3-3E8C-9848-BB24-C41713514E13}" type="presParOf" srcId="{16AAD1C9-56FB-0C46-A819-7B78A0483D63}" destId="{BFC8975B-34CD-7246-8043-9B0250236E33}" srcOrd="4" destOrd="0" presId="urn:microsoft.com/office/officeart/2005/8/layout/hProcess9"/>
    <dgm:cxn modelId="{9A860AFB-660D-E640-AA7A-A12096FE3D86}" type="presParOf" srcId="{16AAD1C9-56FB-0C46-A819-7B78A0483D63}" destId="{D7D71D42-D98E-0E4A-B39C-DC89D6664D0F}" srcOrd="5" destOrd="0" presId="urn:microsoft.com/office/officeart/2005/8/layout/hProcess9"/>
    <dgm:cxn modelId="{E6AA2FF8-C6B1-F047-85A0-5F561B44371D}" type="presParOf" srcId="{16AAD1C9-56FB-0C46-A819-7B78A0483D63}" destId="{8645750A-3147-CA4C-9744-A9A701DEBBFA}" srcOrd="6" destOrd="0" presId="urn:microsoft.com/office/officeart/2005/8/layout/hProcess9"/>
    <dgm:cxn modelId="{CFE9D3BA-3F3E-C047-A016-1A85F998EA18}" type="presParOf" srcId="{16AAD1C9-56FB-0C46-A819-7B78A0483D63}" destId="{DBC47D24-CD0D-4B43-A46B-DE34981B00DC}" srcOrd="7" destOrd="0" presId="urn:microsoft.com/office/officeart/2005/8/layout/hProcess9"/>
    <dgm:cxn modelId="{EF97CEA5-D7E8-A849-A1D5-E9A28A285479}" type="presParOf" srcId="{16AAD1C9-56FB-0C46-A819-7B78A0483D63}" destId="{B69FAD40-470E-7F4D-83E1-2C72886A96B3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4DAB5F-5CEB-1141-AC37-C7521F498E27}">
      <dsp:nvSpPr>
        <dsp:cNvPr id="0" name=""/>
        <dsp:cNvSpPr/>
      </dsp:nvSpPr>
      <dsp:spPr>
        <a:xfrm>
          <a:off x="654976" y="0"/>
          <a:ext cx="7423064" cy="189138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3C60E9F-27FD-5544-A465-623A772CD505}">
      <dsp:nvSpPr>
        <dsp:cNvPr id="0" name=""/>
        <dsp:cNvSpPr/>
      </dsp:nvSpPr>
      <dsp:spPr>
        <a:xfrm>
          <a:off x="239" y="567416"/>
          <a:ext cx="1665744" cy="7565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Government buy-in</a:t>
          </a:r>
          <a:endParaRPr lang="en-US" sz="1300" kern="1200" dirty="0"/>
        </a:p>
      </dsp:txBody>
      <dsp:txXfrm>
        <a:off x="37171" y="604348"/>
        <a:ext cx="1591880" cy="682690"/>
      </dsp:txXfrm>
    </dsp:sp>
    <dsp:sp modelId="{E77C6C5C-04D9-AF49-AD16-B8460BC83412}">
      <dsp:nvSpPr>
        <dsp:cNvPr id="0" name=""/>
        <dsp:cNvSpPr/>
      </dsp:nvSpPr>
      <dsp:spPr>
        <a:xfrm>
          <a:off x="1766938" y="567416"/>
          <a:ext cx="1665744" cy="7565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Situational analysis</a:t>
          </a:r>
          <a:endParaRPr lang="en-US" sz="1300" kern="1200" dirty="0"/>
        </a:p>
      </dsp:txBody>
      <dsp:txXfrm>
        <a:off x="1803870" y="604348"/>
        <a:ext cx="1591880" cy="682690"/>
      </dsp:txXfrm>
    </dsp:sp>
    <dsp:sp modelId="{BFC8975B-34CD-7246-8043-9B0250236E33}">
      <dsp:nvSpPr>
        <dsp:cNvPr id="0" name=""/>
        <dsp:cNvSpPr/>
      </dsp:nvSpPr>
      <dsp:spPr>
        <a:xfrm>
          <a:off x="3533636" y="567416"/>
          <a:ext cx="1665744" cy="7565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Priority setting / budgeting</a:t>
          </a:r>
          <a:endParaRPr lang="en-US" sz="1300" kern="1200" dirty="0"/>
        </a:p>
      </dsp:txBody>
      <dsp:txXfrm>
        <a:off x="3570568" y="604348"/>
        <a:ext cx="1591880" cy="682690"/>
      </dsp:txXfrm>
    </dsp:sp>
    <dsp:sp modelId="{8645750A-3147-CA4C-9744-A9A701DEBBFA}">
      <dsp:nvSpPr>
        <dsp:cNvPr id="0" name=""/>
        <dsp:cNvSpPr/>
      </dsp:nvSpPr>
      <dsp:spPr>
        <a:xfrm>
          <a:off x="5300334" y="567416"/>
          <a:ext cx="1665744" cy="7565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Implementation</a:t>
          </a:r>
          <a:endParaRPr lang="en-US" sz="1300" kern="1200" dirty="0"/>
        </a:p>
      </dsp:txBody>
      <dsp:txXfrm>
        <a:off x="5337266" y="604348"/>
        <a:ext cx="1591880" cy="682690"/>
      </dsp:txXfrm>
    </dsp:sp>
    <dsp:sp modelId="{B69FAD40-470E-7F4D-83E1-2C72886A96B3}">
      <dsp:nvSpPr>
        <dsp:cNvPr id="0" name=""/>
        <dsp:cNvSpPr/>
      </dsp:nvSpPr>
      <dsp:spPr>
        <a:xfrm>
          <a:off x="7067033" y="567416"/>
          <a:ext cx="1665744" cy="75655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Monitoring, evaluation &amp; </a:t>
          </a:r>
          <a:r>
            <a:rPr lang="en-US" sz="1300" kern="1200" smtClean="0"/>
            <a:t>reseach</a:t>
          </a:r>
          <a:endParaRPr lang="en-US" sz="1300" kern="1200" dirty="0"/>
        </a:p>
      </dsp:txBody>
      <dsp:txXfrm>
        <a:off x="7103965" y="604348"/>
        <a:ext cx="1591880" cy="6826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0E26F25-FCFD-446E-A6C4-3EBF3BA987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DD37D70-8BCF-4A1C-8C13-73CFE8954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2CE1B17-ED63-45E3-8B90-C1198CCE385E}" type="datetimeFigureOut">
              <a:rPr lang="en-US" smtClean="0"/>
              <a:t>8/30/18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A912377-5DEC-40D9-B048-9897B22309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50A6EBD-44B3-4AD1-8635-AB0C75BE6F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ECC290-1D11-496D-AEFF-EC6D3D26F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72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F01C085-5B6B-45EC-8A40-9CE0EDEA02AA}" type="datetimeFigureOut">
              <a:rPr lang="en-US" smtClean="0"/>
              <a:t>8/30/18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D0BC548-D277-4B31-8E47-89A744779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6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63"/>
            <a:ext cx="6858000" cy="1655763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0139" y="6279169"/>
            <a:ext cx="287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BAD49-1F68-914B-9DFB-5D552C1A2B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17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AD49-1F68-914B-9DFB-5D552C1A2B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3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BEC5-E86E-4720-A606-E99CD50F17B7}" type="datetimeFigureOut">
              <a:rPr lang="en-US" smtClean="0"/>
              <a:t>8/30/18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5994-4693-47C4-B586-258F3A858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80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AD49-1F68-914B-9DFB-5D552C1A2B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11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B497-0F25-445B-AD20-6DE9F74C3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7986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AD49-1F68-914B-9DFB-5D552C1A2B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008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AD49-1F68-914B-9DFB-5D552C1A2B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2360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B497-0F25-445B-AD20-6DE9F74C3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359128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B497-0F25-445B-AD20-6DE9F74C3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664484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B497-0F25-445B-AD20-6DE9F74C3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209015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1B497-0F25-445B-AD20-6DE9F74C3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89073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0139" y="6279169"/>
            <a:ext cx="287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BAD49-1F68-914B-9DFB-5D552C1A2B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3858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fr-FR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609764" y="1467265"/>
            <a:ext cx="7988136" cy="4402856"/>
          </a:xfrm>
          <a:prstGeom prst="rect">
            <a:avLst/>
          </a:prstGeom>
        </p:spPr>
        <p:txBody>
          <a:bodyPr/>
          <a:lstStyle/>
          <a:p>
            <a:endParaRPr lang="en-GB" dirty="0">
              <a:solidFill>
                <a:srgbClr val="2C59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04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6"/>
            <a:ext cx="3886200" cy="39615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6"/>
            <a:ext cx="3886200" cy="39615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0139" y="6279169"/>
            <a:ext cx="287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BAD49-1F68-914B-9DFB-5D552C1A2B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353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0139" y="6279169"/>
            <a:ext cx="287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BAD49-1F68-914B-9DFB-5D552C1A2B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07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0139" y="6279169"/>
            <a:ext cx="287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BAD49-1F68-914B-9DFB-5D552C1A2B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34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>
            <a:spLocks noGrp="1"/>
          </p:cNvSpPr>
          <p:nvPr>
            <p:ph type="title"/>
          </p:nvPr>
        </p:nvSpPr>
        <p:spPr>
          <a:xfrm>
            <a:off x="457225" y="694375"/>
            <a:ext cx="8229601" cy="905875"/>
          </a:xfrm>
          <a:prstGeom prst="rect">
            <a:avLst/>
          </a:prstGeom>
        </p:spPr>
        <p:txBody>
          <a:bodyPr lIns="243799" tIns="243799" rIns="243799" bIns="243799" anchor="t"/>
          <a:lstStyle>
            <a:lvl1pPr algn="l" defTabSz="609570">
              <a:lnSpc>
                <a:spcPct val="80000"/>
              </a:lnSpc>
              <a:defRPr sz="3700" cap="all">
                <a:solidFill>
                  <a:srgbClr val="474346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377" name="Shape 377"/>
          <p:cNvSpPr>
            <a:spLocks noGrp="1"/>
          </p:cNvSpPr>
          <p:nvPr>
            <p:ph type="body" idx="1"/>
          </p:nvPr>
        </p:nvSpPr>
        <p:spPr>
          <a:xfrm>
            <a:off x="457225" y="1600207"/>
            <a:ext cx="8229601" cy="4967575"/>
          </a:xfrm>
          <a:prstGeom prst="rect">
            <a:avLst/>
          </a:prstGeom>
        </p:spPr>
        <p:txBody>
          <a:bodyPr lIns="243799" tIns="243799" rIns="243799" bIns="243799" anchor="t"/>
          <a:lstStyle>
            <a:lvl1pPr marL="306903" indent="-306903" defTabSz="609570">
              <a:spcBef>
                <a:spcPts val="0"/>
              </a:spcBef>
              <a:buSzPct val="100000"/>
              <a:buFont typeface="Arial"/>
              <a:defRPr sz="3200">
                <a:solidFill>
                  <a:srgbClr val="93959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65917" indent="-450827" defTabSz="609570">
              <a:spcBef>
                <a:spcPts val="0"/>
              </a:spcBef>
              <a:buSzPct val="100000"/>
              <a:buFont typeface="Arial"/>
              <a:buChar char="–"/>
              <a:defRPr sz="3200">
                <a:solidFill>
                  <a:srgbClr val="93959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75714" indent="-391565" defTabSz="609570">
              <a:spcBef>
                <a:spcPts val="0"/>
              </a:spcBef>
              <a:buSzPct val="100000"/>
              <a:buFont typeface="Arial"/>
              <a:defRPr sz="3200">
                <a:solidFill>
                  <a:srgbClr val="93959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879697" indent="-448711" defTabSz="609570">
              <a:spcBef>
                <a:spcPts val="0"/>
              </a:spcBef>
              <a:buSzPct val="100000"/>
              <a:buFont typeface="Arial"/>
              <a:buChar char="–"/>
              <a:defRPr sz="3200">
                <a:solidFill>
                  <a:srgbClr val="93959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280096" indent="-365742" defTabSz="609570">
              <a:spcBef>
                <a:spcPts val="0"/>
              </a:spcBef>
              <a:buSzPct val="100000"/>
              <a:buFont typeface="Arial"/>
              <a:buChar char="»"/>
              <a:defRPr sz="3200">
                <a:solidFill>
                  <a:srgbClr val="93959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8" name="Shape 378"/>
          <p:cNvSpPr>
            <a:spLocks noGrp="1"/>
          </p:cNvSpPr>
          <p:nvPr>
            <p:ph type="sldNum" sz="quarter" idx="2"/>
          </p:nvPr>
        </p:nvSpPr>
        <p:spPr>
          <a:xfrm>
            <a:off x="8833147" y="6418147"/>
            <a:ext cx="272371" cy="354777"/>
          </a:xfrm>
          <a:prstGeom prst="rect">
            <a:avLst/>
          </a:prstGeom>
        </p:spPr>
        <p:txBody>
          <a:bodyPr lIns="243799" tIns="243799" rIns="243799" bIns="243799" anchor="ctr"/>
          <a:lstStyle>
            <a:lvl1pPr algn="r" defTabSz="609570">
              <a:defRPr sz="800">
                <a:solidFill>
                  <a:srgbClr val="93959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1671835"/>
      </p:ext>
    </p:extLst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0667" y="168836"/>
            <a:ext cx="7087829" cy="758952"/>
          </a:xfrm>
        </p:spPr>
        <p:txBody>
          <a:bodyPr>
            <a:normAutofit/>
          </a:bodyPr>
          <a:lstStyle>
            <a:lvl1pPr>
              <a:defRPr sz="4200" b="1">
                <a:solidFill>
                  <a:srgbClr val="084773"/>
                </a:solidFill>
                <a:latin typeface="Calibri"/>
                <a:cs typeface="Calibri"/>
              </a:defRPr>
            </a:lvl1pPr>
          </a:lstStyle>
          <a:p>
            <a:r>
              <a:rPr kumimoji="0" lang="nl-BE" dirty="0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12342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fr-FR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609764" y="1467265"/>
            <a:ext cx="7988136" cy="4402856"/>
          </a:xfrm>
          <a:prstGeom prst="rect">
            <a:avLst/>
          </a:prstGeom>
        </p:spPr>
        <p:txBody>
          <a:bodyPr/>
          <a:lstStyle/>
          <a:p>
            <a:endParaRPr lang="en-GB" dirty="0">
              <a:solidFill>
                <a:srgbClr val="2C59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04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5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40766"/>
            <a:ext cx="1824456" cy="344667"/>
          </a:xfrm>
          <a:prstGeom prst="rect">
            <a:avLst/>
          </a:prstGeom>
        </p:spPr>
        <p:txBody>
          <a:bodyPr/>
          <a:lstStyle/>
          <a:p>
            <a:fld id="{87A9BEC5-E86E-4720-A606-E99CD50F17B7}" type="datetimeFigureOut">
              <a:rPr lang="en-US" smtClean="0"/>
              <a:t>8/30/18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40766"/>
            <a:ext cx="2476048" cy="34466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40766"/>
            <a:ext cx="1824456" cy="344667"/>
          </a:xfrm>
          <a:prstGeom prst="rect">
            <a:avLst/>
          </a:prstGeom>
        </p:spPr>
        <p:txBody>
          <a:bodyPr/>
          <a:lstStyle/>
          <a:p>
            <a:fld id="{7D145994-4693-47C4-B586-258F3A858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9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5" Type="http://schemas.openxmlformats.org/officeDocument/2006/relationships/image" Target="../media/image4.png"/><Relationship Id="rId16" Type="http://schemas.openxmlformats.org/officeDocument/2006/relationships/image" Target="../media/image5.png"/><Relationship Id="rId17" Type="http://schemas.openxmlformats.org/officeDocument/2006/relationships/image" Target="../media/image6.png"/><Relationship Id="rId18" Type="http://schemas.openxmlformats.org/officeDocument/2006/relationships/image" Target="../media/image7.png"/><Relationship Id="rId1" Type="http://schemas.openxmlformats.org/officeDocument/2006/relationships/slideLayout" Target="../slideLayouts/slideLayout10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1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SC_1007 AM18 FacultySpeakerSlides_V5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6"/>
            <a:ext cx="7886700" cy="3961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822407" y="6515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385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40717"/>
            <a:ext cx="1824456" cy="344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838E6-6717-45C4-8BF1-11B8FC58B6EF}" type="datetimeFigureOut">
              <a:rPr lang="en-GB" smtClean="0"/>
              <a:t>8/30/18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0717"/>
            <a:ext cx="2476048" cy="344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40717"/>
            <a:ext cx="1824456" cy="344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1B497-0F25-445B-AD20-6DE9F74C390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6413419"/>
            <a:ext cx="9144000" cy="347664"/>
          </a:xfrm>
          <a:prstGeom prst="rect">
            <a:avLst/>
          </a:prstGeom>
          <a:gradFill>
            <a:gsLst>
              <a:gs pos="0">
                <a:srgbClr val="0A5079"/>
              </a:gs>
              <a:gs pos="100000">
                <a:srgbClr val="22A6E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118750" tIns="59376" rIns="118750" bIns="59376" anchor="ctr"/>
          <a:lstStyle/>
          <a:p>
            <a:pPr algn="ctr" defTabSz="1187450" rtl="0"/>
            <a:endParaRPr lang="en-GB" sz="2400" b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8" name="Group 81"/>
          <p:cNvGrpSpPr>
            <a:grpSpLocks/>
          </p:cNvGrpSpPr>
          <p:nvPr/>
        </p:nvGrpSpPr>
        <p:grpSpPr bwMode="auto">
          <a:xfrm>
            <a:off x="527050" y="6421358"/>
            <a:ext cx="8200550" cy="320690"/>
            <a:chOff x="341" y="2"/>
            <a:chExt cx="6041" cy="214"/>
          </a:xfrm>
        </p:grpSpPr>
        <p:pic>
          <p:nvPicPr>
            <p:cNvPr id="9" name="Picture 69" descr="WHO-AR-W-H"/>
            <p:cNvPicPr>
              <a:picLocks noChangeAspect="1" noChangeArrowheads="1"/>
            </p:cNvPicPr>
            <p:nvPr userDrawn="1"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" y="2"/>
              <a:ext cx="74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0" descr="WHO-CH-W-H"/>
            <p:cNvPicPr>
              <a:picLocks noChangeAspect="1" noChangeArrowheads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4" y="2"/>
              <a:ext cx="80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71" descr="WHO-EN-W-H"/>
            <p:cNvPicPr>
              <a:picLocks noChangeAspect="1" noChangeArrowheads="1"/>
            </p:cNvPicPr>
            <p:nvPr userDrawn="1"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1" y="3"/>
              <a:ext cx="696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74" descr="WHO-SP-W-H"/>
            <p:cNvPicPr>
              <a:picLocks noChangeAspect="1" noChangeArrowheads="1"/>
            </p:cNvPicPr>
            <p:nvPr userDrawn="1"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1" y="2"/>
              <a:ext cx="8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75" descr="WHO-RU-W-H"/>
            <p:cNvPicPr>
              <a:picLocks noChangeAspect="1" noChangeArrowheads="1"/>
            </p:cNvPicPr>
            <p:nvPr userDrawn="1"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8" y="2"/>
              <a:ext cx="86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77" descr="WHO-FR-W-H"/>
            <p:cNvPicPr>
              <a:picLocks noChangeAspect="1" noChangeArrowheads="1"/>
            </p:cNvPicPr>
            <p:nvPr userDrawn="1"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7" y="2"/>
              <a:ext cx="8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0761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13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0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27951" y="828344"/>
            <a:ext cx="2788583" cy="60745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Global Products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5994-4693-47C4-B586-258F3A8584AD}" type="slidenum">
              <a:rPr lang="en-US" smtClean="0"/>
              <a:t>1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4"/>
            <a:ext cx="9144000" cy="708239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solidFill>
                  <a:srgbClr val="FFFFFF"/>
                </a:solidFill>
              </a:rPr>
              <a:t>Global Products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750" y="1435794"/>
            <a:ext cx="2622928" cy="10492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WHO</a:t>
            </a:r>
            <a:endParaRPr lang="en-US" sz="3600" dirty="0"/>
          </a:p>
        </p:txBody>
      </p:sp>
      <p:sp>
        <p:nvSpPr>
          <p:cNvPr id="19" name="Rectangle 18"/>
          <p:cNvSpPr/>
          <p:nvPr/>
        </p:nvSpPr>
        <p:spPr>
          <a:xfrm>
            <a:off x="427945" y="2485030"/>
            <a:ext cx="2650537" cy="28992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 Agencies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07067" y="2802563"/>
            <a:ext cx="1697998" cy="42797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NGOs in official relations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919417" y="2803100"/>
            <a:ext cx="1269504" cy="42797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WHO CC</a:t>
            </a:r>
            <a:endParaRPr lang="en-US" dirty="0"/>
          </a:p>
        </p:txBody>
      </p:sp>
      <p:sp>
        <p:nvSpPr>
          <p:cNvPr id="26" name="Left-Right Arrow 25"/>
          <p:cNvSpPr/>
          <p:nvPr/>
        </p:nvSpPr>
        <p:spPr>
          <a:xfrm>
            <a:off x="3106095" y="2015638"/>
            <a:ext cx="1725609" cy="552229"/>
          </a:xfrm>
          <a:prstGeom prst="leftRightArrow">
            <a:avLst/>
          </a:prstGeom>
          <a:ln w="57150" cmpd="sng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17899" y="619650"/>
            <a:ext cx="4224290" cy="635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Working group #1: Integrating childhood cancer into national </a:t>
            </a:r>
            <a:r>
              <a:rPr lang="en-US" dirty="0" smtClean="0"/>
              <a:t>policies/econ/finance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832251" y="1338082"/>
            <a:ext cx="4209938" cy="5102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Working group #2: </a:t>
            </a:r>
            <a:r>
              <a:rPr lang="en-US" dirty="0"/>
              <a:t>Access to medicines &amp; </a:t>
            </a:r>
            <a:r>
              <a:rPr lang="en-US" dirty="0" smtClean="0"/>
              <a:t>technologies 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4832797" y="2566270"/>
            <a:ext cx="4195587" cy="5660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Working group #4: Strengthening registries &amp; health information systems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818445" y="3229482"/>
            <a:ext cx="4224290" cy="5378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Working group #5: Advocacy, community engagement, communications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818991" y="1918462"/>
            <a:ext cx="4224290" cy="5787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Working group #3: Defining </a:t>
            </a:r>
            <a:r>
              <a:rPr lang="en-US" dirty="0" err="1" smtClean="0"/>
              <a:t>centre</a:t>
            </a:r>
            <a:r>
              <a:rPr lang="en-US" dirty="0" smtClean="0"/>
              <a:t> of excellent &amp; health workforce capacity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41953" y="3272494"/>
            <a:ext cx="3354043" cy="34460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International partners &amp;  experts</a:t>
            </a:r>
            <a:endParaRPr lang="en-US" dirty="0"/>
          </a:p>
        </p:txBody>
      </p:sp>
      <p:sp>
        <p:nvSpPr>
          <p:cNvPr id="40" name="Down Arrow 39"/>
          <p:cNvSpPr/>
          <p:nvPr/>
        </p:nvSpPr>
        <p:spPr>
          <a:xfrm>
            <a:off x="1173414" y="3658520"/>
            <a:ext cx="1214827" cy="42501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20000"/>
                </a:schemeClr>
              </a:gs>
              <a:gs pos="80000">
                <a:schemeClr val="accent1">
                  <a:shade val="93000"/>
                  <a:satMod val="130000"/>
                  <a:alpha val="20000"/>
                </a:schemeClr>
              </a:gs>
              <a:gs pos="100000">
                <a:schemeClr val="accent1">
                  <a:shade val="94000"/>
                  <a:satMod val="135000"/>
                  <a:alpha val="2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815264" y="4070071"/>
            <a:ext cx="3243597" cy="63506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WHO Framework for a global </a:t>
            </a:r>
            <a:r>
              <a:rPr lang="en-US" dirty="0"/>
              <a:t>c</a:t>
            </a:r>
            <a:r>
              <a:rPr lang="en-US" dirty="0" smtClean="0"/>
              <a:t>hildhood cancer initiative  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124474" y="4070608"/>
            <a:ext cx="662634" cy="6350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2019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815264" y="4747090"/>
            <a:ext cx="4323351" cy="63506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WHO technical </a:t>
            </a:r>
            <a:r>
              <a:rPr lang="en-US" dirty="0" smtClean="0"/>
              <a:t>doc/tool </a:t>
            </a:r>
            <a:r>
              <a:rPr lang="en-US" dirty="0" smtClean="0"/>
              <a:t>on </a:t>
            </a:r>
            <a:r>
              <a:rPr lang="en-US" dirty="0"/>
              <a:t>costing tool &amp; investment case, HW </a:t>
            </a:r>
            <a:r>
              <a:rPr lang="en-US" dirty="0" smtClean="0"/>
              <a:t>strategy, </a:t>
            </a:r>
            <a:r>
              <a:rPr lang="en-US" dirty="0" err="1" smtClean="0"/>
              <a:t>asparaginase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124474" y="4747627"/>
            <a:ext cx="662634" cy="6350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2019</a:t>
            </a:r>
          </a:p>
          <a:p>
            <a:pPr algn="ctr"/>
            <a:r>
              <a:rPr lang="en-US" dirty="0" smtClean="0"/>
              <a:t>2020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815810" y="5437913"/>
            <a:ext cx="4400965" cy="63506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WHO Technical Package on Childhood Cancer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25020" y="5438450"/>
            <a:ext cx="662634" cy="6350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2020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812101" y="3843653"/>
            <a:ext cx="4224290" cy="3694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All: Mapping of activities, resources 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353537" y="4259385"/>
            <a:ext cx="3653694" cy="25986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Communities of </a:t>
            </a:r>
            <a:r>
              <a:rPr lang="en-US" dirty="0" smtClean="0"/>
              <a:t>Practice</a:t>
            </a:r>
          </a:p>
          <a:p>
            <a:pPr algn="ctr"/>
            <a:r>
              <a:rPr lang="en-US" dirty="0" smtClean="0"/>
              <a:t>Facility-based assessment</a:t>
            </a:r>
            <a:endParaRPr lang="en-US" dirty="0"/>
          </a:p>
          <a:p>
            <a:pPr algn="ctr"/>
            <a:r>
              <a:rPr lang="en-US" dirty="0" smtClean="0"/>
              <a:t>WHO treatment guidelines</a:t>
            </a:r>
            <a:endParaRPr lang="en-US" sz="1000" dirty="0" smtClean="0"/>
          </a:p>
          <a:p>
            <a:pPr algn="ctr"/>
            <a:r>
              <a:rPr lang="en-US" dirty="0" smtClean="0"/>
              <a:t>Childhood cancer at PHC</a:t>
            </a:r>
          </a:p>
          <a:p>
            <a:pPr algn="ctr"/>
            <a:endParaRPr lang="en-US" sz="900" dirty="0" smtClean="0"/>
          </a:p>
          <a:p>
            <a:pPr algn="ctr"/>
            <a:r>
              <a:rPr lang="en-US" i="1" dirty="0" smtClean="0"/>
              <a:t>Registries / shared e-Record</a:t>
            </a:r>
          </a:p>
          <a:p>
            <a:pPr algn="ctr"/>
            <a:r>
              <a:rPr lang="en-US" i="1" dirty="0" smtClean="0"/>
              <a:t>Innovation for diagnostics</a:t>
            </a:r>
          </a:p>
          <a:p>
            <a:pPr algn="ctr"/>
            <a:r>
              <a:rPr lang="en-US" i="1" dirty="0"/>
              <a:t>EML review in local </a:t>
            </a:r>
            <a:r>
              <a:rPr lang="en-US" i="1" dirty="0" smtClean="0"/>
              <a:t>language</a:t>
            </a:r>
          </a:p>
          <a:p>
            <a:pPr algn="ctr"/>
            <a:r>
              <a:rPr lang="en-US" i="1" dirty="0" smtClean="0"/>
              <a:t>Standard curriculum ?</a:t>
            </a:r>
          </a:p>
          <a:p>
            <a:pPr algn="ctr"/>
            <a:r>
              <a:rPr lang="en-US" i="1" dirty="0"/>
              <a:t>Tinder for childhood </a:t>
            </a:r>
            <a:r>
              <a:rPr lang="en-US" i="1" dirty="0" smtClean="0"/>
              <a:t>cancer 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1441" y="6144247"/>
            <a:ext cx="4400965" cy="63506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Global Status Report on Childhood Cancer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40651" y="6144784"/>
            <a:ext cx="662634" cy="6350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620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90993" y="3354794"/>
            <a:ext cx="8751195" cy="29656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400" b="1" dirty="0" smtClean="0"/>
              <a:t>Government</a:t>
            </a:r>
            <a:endParaRPr lang="en-US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17851" y="869760"/>
            <a:ext cx="8034435" cy="60745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Country Action (6-9 countries in 2019 + Regional dialogues)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4"/>
            <a:ext cx="9144000" cy="708239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solidFill>
                  <a:srgbClr val="FFFFFF"/>
                </a:solidFill>
              </a:rPr>
              <a:t>Country Action</a:t>
            </a:r>
            <a:endParaRPr lang="en-US" sz="3400" dirty="0">
              <a:solidFill>
                <a:srgbClr val="FFFFFF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45089686"/>
              </p:ext>
            </p:extLst>
          </p:nvPr>
        </p:nvGraphicFramePr>
        <p:xfrm>
          <a:off x="267756" y="4029258"/>
          <a:ext cx="8733017" cy="1891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Rectangle 27"/>
          <p:cNvSpPr/>
          <p:nvPr/>
        </p:nvSpPr>
        <p:spPr>
          <a:xfrm>
            <a:off x="289902" y="2595475"/>
            <a:ext cx="8600434" cy="2893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WHO Regional Office</a:t>
            </a:r>
            <a:endParaRPr lang="en-US" sz="2000" b="1" dirty="0"/>
          </a:p>
        </p:txBody>
      </p:sp>
      <p:sp>
        <p:nvSpPr>
          <p:cNvPr id="29" name="Rectangle 28"/>
          <p:cNvSpPr/>
          <p:nvPr/>
        </p:nvSpPr>
        <p:spPr>
          <a:xfrm>
            <a:off x="304253" y="2941151"/>
            <a:ext cx="8600434" cy="2893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WHO Country Office</a:t>
            </a:r>
            <a:endParaRPr lang="en-US" sz="2000" b="1" dirty="0"/>
          </a:p>
        </p:txBody>
      </p:sp>
      <p:sp>
        <p:nvSpPr>
          <p:cNvPr id="7" name="Bent-Up Arrow 6"/>
          <p:cNvSpPr/>
          <p:nvPr/>
        </p:nvSpPr>
        <p:spPr>
          <a:xfrm rot="10800000">
            <a:off x="483167" y="1698104"/>
            <a:ext cx="1974097" cy="2934021"/>
          </a:xfrm>
          <a:prstGeom prst="bentUpArrow">
            <a:avLst>
              <a:gd name="adj1" fmla="val 10253"/>
              <a:gd name="adj2" fmla="val 14070"/>
              <a:gd name="adj3" fmla="val 15909"/>
            </a:avLst>
          </a:prstGeom>
          <a:gradFill>
            <a:gsLst>
              <a:gs pos="0">
                <a:schemeClr val="accent2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Bent-Up Arrow 47"/>
          <p:cNvSpPr/>
          <p:nvPr/>
        </p:nvSpPr>
        <p:spPr>
          <a:xfrm rot="10800000">
            <a:off x="1946485" y="1684831"/>
            <a:ext cx="525129" cy="2875143"/>
          </a:xfrm>
          <a:prstGeom prst="bentUpArrow">
            <a:avLst>
              <a:gd name="adj1" fmla="val 50000"/>
              <a:gd name="adj2" fmla="val 50000"/>
              <a:gd name="adj3" fmla="val 50000"/>
            </a:avLst>
          </a:prstGeom>
          <a:gradFill>
            <a:gsLst>
              <a:gs pos="0">
                <a:schemeClr val="accent2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Bent-Up Arrow 48"/>
          <p:cNvSpPr/>
          <p:nvPr/>
        </p:nvSpPr>
        <p:spPr>
          <a:xfrm rot="10800000">
            <a:off x="4238640" y="1795813"/>
            <a:ext cx="525129" cy="2793021"/>
          </a:xfrm>
          <a:prstGeom prst="bentUpArrow">
            <a:avLst>
              <a:gd name="adj1" fmla="val 50000"/>
              <a:gd name="adj2" fmla="val 50000"/>
              <a:gd name="adj3" fmla="val 50000"/>
            </a:avLst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80000">
                <a:schemeClr val="accent1">
                  <a:shade val="93000"/>
                  <a:satMod val="130000"/>
                  <a:alpha val="30000"/>
                </a:schemeClr>
              </a:gs>
              <a:gs pos="100000">
                <a:schemeClr val="accent1">
                  <a:shade val="94000"/>
                  <a:satMod val="135000"/>
                  <a:alpha val="3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512487" y="1339684"/>
            <a:ext cx="4224287" cy="1214377"/>
            <a:chOff x="179466" y="1463936"/>
            <a:chExt cx="5715212" cy="2003443"/>
          </a:xfrm>
        </p:grpSpPr>
        <p:sp>
          <p:nvSpPr>
            <p:cNvPr id="41" name="Rectangle 40"/>
            <p:cNvSpPr/>
            <p:nvPr/>
          </p:nvSpPr>
          <p:spPr>
            <a:xfrm>
              <a:off x="870256" y="1463936"/>
              <a:ext cx="3243597" cy="63506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WHO Framework for a global </a:t>
              </a:r>
              <a:r>
                <a:rPr lang="en-US" sz="1050" dirty="0"/>
                <a:t>c</a:t>
              </a:r>
              <a:r>
                <a:rPr lang="en-US" sz="1050" dirty="0" smtClean="0"/>
                <a:t>hildhood cancer initiative  </a:t>
              </a:r>
              <a:endParaRPr lang="en-US" sz="1050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79466" y="1464473"/>
              <a:ext cx="662634" cy="635064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2019</a:t>
              </a:r>
              <a:endParaRPr lang="en-US" sz="1050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70256" y="2140955"/>
              <a:ext cx="4983008" cy="63506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WHO technical documents on medicine feasibility, </a:t>
              </a:r>
              <a:r>
                <a:rPr lang="en-US" sz="1050" dirty="0" smtClean="0"/>
                <a:t>prioritization tool &amp; investment </a:t>
              </a:r>
              <a:r>
                <a:rPr lang="en-US" sz="1050" dirty="0" smtClean="0"/>
                <a:t>case, health workforce strategy</a:t>
              </a:r>
              <a:endParaRPr lang="en-US" sz="105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79466" y="2141492"/>
              <a:ext cx="662634" cy="635064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2019</a:t>
              </a:r>
            </a:p>
            <a:p>
              <a:pPr algn="ctr"/>
              <a:r>
                <a:rPr lang="en-US" sz="1050" dirty="0" smtClean="0"/>
                <a:t>2020</a:t>
              </a:r>
              <a:endParaRPr lang="en-US" sz="105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70802" y="2831778"/>
              <a:ext cx="5023876" cy="63506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WHO Technical Package on Childhood Cancer</a:t>
              </a:r>
              <a:endParaRPr lang="en-US" sz="105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0012" y="2832315"/>
              <a:ext cx="662634" cy="635064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2020</a:t>
              </a:r>
              <a:endParaRPr lang="en-US" sz="1050" dirty="0"/>
            </a:p>
          </p:txBody>
        </p:sp>
      </p:grpSp>
      <p:sp>
        <p:nvSpPr>
          <p:cNvPr id="25" name="Bent-Up Arrow 24"/>
          <p:cNvSpPr/>
          <p:nvPr/>
        </p:nvSpPr>
        <p:spPr>
          <a:xfrm rot="10800000" flipH="1">
            <a:off x="6724961" y="1662908"/>
            <a:ext cx="1674026" cy="2934021"/>
          </a:xfrm>
          <a:prstGeom prst="bentUpArrow">
            <a:avLst>
              <a:gd name="adj1" fmla="val 15601"/>
              <a:gd name="adj2" fmla="val 17519"/>
              <a:gd name="adj3" fmla="val 21081"/>
            </a:avLst>
          </a:prstGeom>
          <a:gradFill>
            <a:gsLst>
              <a:gs pos="0">
                <a:schemeClr val="accent2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04245" y="3801217"/>
            <a:ext cx="2360095" cy="34460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International Agencies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2693034" y="3801754"/>
            <a:ext cx="979061" cy="34460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NGOs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3715141" y="3802291"/>
            <a:ext cx="1516904" cy="34460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Civil Society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314876" y="3802828"/>
            <a:ext cx="1628974" cy="34460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Parent’s group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7013420" y="3817172"/>
            <a:ext cx="1964921" cy="34460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Academic partners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77878" y="5573637"/>
            <a:ext cx="2103046" cy="12464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500" dirty="0"/>
              <a:t>Treatment </a:t>
            </a:r>
            <a:r>
              <a:rPr lang="en-US" sz="1500" dirty="0" smtClean="0"/>
              <a:t>protocols</a:t>
            </a:r>
            <a:r>
              <a:rPr lang="en-US" sz="1500" dirty="0"/>
              <a:t>(4</a:t>
            </a:r>
            <a:r>
              <a:rPr lang="en-US" sz="1500" dirty="0" smtClean="0"/>
              <a:t>)</a:t>
            </a:r>
            <a:endParaRPr lang="en-US" sz="1500" dirty="0"/>
          </a:p>
          <a:p>
            <a:r>
              <a:rPr lang="en-US" sz="1500" dirty="0" smtClean="0"/>
              <a:t>Training </a:t>
            </a:r>
            <a:r>
              <a:rPr lang="en-US" sz="1500" dirty="0" err="1" smtClean="0"/>
              <a:t>programmes</a:t>
            </a:r>
            <a:r>
              <a:rPr lang="en-US" sz="1500" dirty="0" smtClean="0"/>
              <a:t> (3)</a:t>
            </a:r>
            <a:endParaRPr lang="en-US" sz="1500" dirty="0" smtClean="0"/>
          </a:p>
          <a:p>
            <a:r>
              <a:rPr lang="en-US" sz="1500" dirty="0"/>
              <a:t>Build </a:t>
            </a:r>
            <a:r>
              <a:rPr lang="en-US" sz="1500" dirty="0" smtClean="0"/>
              <a:t>registries, HIS (2)</a:t>
            </a:r>
          </a:p>
          <a:p>
            <a:r>
              <a:rPr lang="en-US" sz="1500" dirty="0" smtClean="0"/>
              <a:t>Awareness in PHC, population (2)</a:t>
            </a:r>
            <a:endParaRPr lang="en-US" sz="1500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3770923" y="5621485"/>
            <a:ext cx="1648883" cy="12464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500" dirty="0" smtClean="0"/>
              <a:t>Cancer policy </a:t>
            </a:r>
            <a:r>
              <a:rPr lang="en-US" sz="1500" dirty="0" smtClean="0"/>
              <a:t>formulation (4)</a:t>
            </a:r>
          </a:p>
          <a:p>
            <a:r>
              <a:rPr lang="en-US" sz="1500" dirty="0" smtClean="0"/>
              <a:t>Financing plan (3)</a:t>
            </a:r>
          </a:p>
          <a:p>
            <a:r>
              <a:rPr lang="en-US" sz="1500" dirty="0" smtClean="0"/>
              <a:t>Forecasting/purchasing (3)</a:t>
            </a:r>
            <a:endParaRPr lang="en-US" sz="1500" dirty="0"/>
          </a:p>
        </p:txBody>
      </p:sp>
      <p:sp>
        <p:nvSpPr>
          <p:cNvPr id="6" name="Up Arrow 5"/>
          <p:cNvSpPr/>
          <p:nvPr/>
        </p:nvSpPr>
        <p:spPr>
          <a:xfrm>
            <a:off x="4343806" y="5339211"/>
            <a:ext cx="389644" cy="303036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 Arrow 34"/>
          <p:cNvSpPr/>
          <p:nvPr/>
        </p:nvSpPr>
        <p:spPr>
          <a:xfrm>
            <a:off x="6256819" y="5289587"/>
            <a:ext cx="389644" cy="303036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178251" y="5637114"/>
            <a:ext cx="1537801" cy="5847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Facility-based assessment (2)</a:t>
            </a:r>
            <a:endParaRPr lang="en-US" sz="1600" dirty="0" smtClean="0"/>
          </a:p>
        </p:txBody>
      </p:sp>
      <p:sp>
        <p:nvSpPr>
          <p:cNvPr id="37" name="Up Arrow 36"/>
          <p:cNvSpPr/>
          <p:nvPr/>
        </p:nvSpPr>
        <p:spPr>
          <a:xfrm>
            <a:off x="2698667" y="5335303"/>
            <a:ext cx="389644" cy="303036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03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4"/>
            <a:ext cx="9144000" cy="708239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solidFill>
                  <a:srgbClr val="FFFFFF"/>
                </a:solidFill>
              </a:rPr>
              <a:t>Next Steps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2310"/>
            <a:ext cx="8229600" cy="497385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Formulation of working groups</a:t>
            </a:r>
          </a:p>
          <a:p>
            <a:pPr lvl="1"/>
            <a:r>
              <a:rPr lang="en-US" dirty="0" smtClean="0"/>
              <a:t>Suggest nominations / experts</a:t>
            </a:r>
          </a:p>
          <a:p>
            <a:pPr lvl="1"/>
            <a:r>
              <a:rPr lang="en-US" dirty="0" smtClean="0"/>
              <a:t>TC q1-2weeks</a:t>
            </a:r>
          </a:p>
          <a:p>
            <a:r>
              <a:rPr lang="en-US" dirty="0" smtClean="0"/>
              <a:t>Conceptualizing framework</a:t>
            </a:r>
          </a:p>
          <a:p>
            <a:r>
              <a:rPr lang="en-US" dirty="0" smtClean="0"/>
              <a:t>Engagement with RO to designate countries for action</a:t>
            </a:r>
          </a:p>
          <a:p>
            <a:pPr lvl="1"/>
            <a:r>
              <a:rPr lang="en-US" dirty="0" smtClean="0"/>
              <a:t>Mapping of stakeholders and activities</a:t>
            </a:r>
          </a:p>
          <a:p>
            <a:r>
              <a:rPr lang="en-US" dirty="0" smtClean="0"/>
              <a:t>Opportunities for dissemination</a:t>
            </a:r>
          </a:p>
          <a:p>
            <a:pPr lvl="1"/>
            <a:r>
              <a:rPr lang="en-US" dirty="0" smtClean="0"/>
              <a:t>HLM</a:t>
            </a:r>
          </a:p>
          <a:p>
            <a:pPr lvl="1"/>
            <a:r>
              <a:rPr lang="en-US" dirty="0" smtClean="0"/>
              <a:t>SIOP </a:t>
            </a:r>
          </a:p>
          <a:p>
            <a:pPr lvl="1"/>
            <a:r>
              <a:rPr lang="en-US" dirty="0" smtClean="0"/>
              <a:t>Others?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168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O ba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D61854EB7BCC41ADDA2B74FCD91CF5" ma:contentTypeVersion="3" ma:contentTypeDescription="Create a new document." ma:contentTypeScope="" ma:versionID="799f804008acfe55905acd2cafc7ece2">
  <xsd:schema xmlns:xsd="http://www.w3.org/2001/XMLSchema" xmlns:xs="http://www.w3.org/2001/XMLSchema" xmlns:p="http://schemas.microsoft.com/office/2006/metadata/properties" xmlns:ns2="6ff2e11f-b4de-4e4d-a435-7c3e5c2935fd" targetNamespace="http://schemas.microsoft.com/office/2006/metadata/properties" ma:root="true" ma:fieldsID="b0a6ec985163c9d463516eaa1d1d6f8d" ns2:_="">
    <xsd:import namespace="6ff2e11f-b4de-4e4d-a435-7c3e5c2935fd"/>
    <xsd:element name="properties">
      <xsd:complexType>
        <xsd:sequence>
          <xsd:element name="documentManagement">
            <xsd:complexType>
              <xsd:all>
                <xsd:element ref="ns2:_spia_rule" minOccurs="0"/>
                <xsd:element ref="ns2:_spia_type" minOccurs="0"/>
                <xsd:element ref="ns2:_spia_resul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f2e11f-b4de-4e4d-a435-7c3e5c2935fd" elementFormDefault="qualified">
    <xsd:import namespace="http://schemas.microsoft.com/office/2006/documentManagement/types"/>
    <xsd:import namespace="http://schemas.microsoft.com/office/infopath/2007/PartnerControls"/>
    <xsd:element name="_spia_rule" ma:index="8" nillable="true" ma:displayName="_spia_rule" ma:hidden="true" ma:internalName="_spia_rule">
      <xsd:simpleType>
        <xsd:restriction base="dms:Text"/>
      </xsd:simpleType>
    </xsd:element>
    <xsd:element name="_spia_type" ma:index="9" nillable="true" ma:displayName="_spia_type" ma:hidden="true" ma:internalName="_spia_type">
      <xsd:simpleType>
        <xsd:restriction base="dms:Text"/>
      </xsd:simpleType>
    </xsd:element>
    <xsd:element name="_spia_result" ma:index="10" nillable="true" ma:displayName="_spia_result" ma:hidden="true" ma:internalName="_spia_resul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pia_result xmlns="6ff2e11f-b4de-4e4d-a435-7c3e5c2935fd" xsi:nil="true"/>
    <_spia_type xmlns="6ff2e11f-b4de-4e4d-a435-7c3e5c2935fd" xsi:nil="true"/>
    <_spia_rule xmlns="6ff2e11f-b4de-4e4d-a435-7c3e5c2935f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22C6DF-8EB1-4C95-830C-0AF58E6E03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f2e11f-b4de-4e4d-a435-7c3e5c2935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92F4AC-F115-40F6-8A52-6E705E42C68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6ff2e11f-b4de-4e4d-a435-7c3e5c2935fd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239B8F8-BBE1-4985-8DA0-6903DD8E8C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6291</TotalTime>
  <Words>328</Words>
  <Application>Microsoft Macintosh PowerPoint</Application>
  <PresentationFormat>On-screen Show (4:3)</PresentationFormat>
  <Paragraphs>74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Custom Design</vt:lpstr>
      <vt:lpstr>WHO base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Guide: Best Practices</dc:title>
  <dc:creator>Lindsay Williams</dc:creator>
  <cp:lastModifiedBy>Andre Ilbawi</cp:lastModifiedBy>
  <cp:revision>198</cp:revision>
  <cp:lastPrinted>2018-04-09T21:23:41Z</cp:lastPrinted>
  <dcterms:created xsi:type="dcterms:W3CDTF">2018-03-26T16:28:00Z</dcterms:created>
  <dcterms:modified xsi:type="dcterms:W3CDTF">2018-08-30T13:42:30Z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0x01010062D61854EB7BCC41ADDA2B74FCD91CF5</vt:lpwstr>
  </property>
</Properties>
</file>